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879FE-BE9C-4EDA-B177-15B4594D55B6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E520A-4724-465F-AFED-6E576CE266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2476AB-2F39-4247-A515-2625BE97D40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56E6AB-FAA8-4703-959D-73453C93A51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71CF4C-6C3B-45A5-B000-7980EFBB6EC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BC48E-3CEF-4C4A-8C33-6AC8D5235DC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43C89-7765-4D72-B833-40AAE275AE4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C37025-F673-49D0-A952-A090A3E1C99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FC9876-AFD9-4BED-A3A3-CC719F3B9D7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77DA96-B0F6-4EAE-97D6-D7EF1D95E57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8D2563-EEA2-40F4-83DE-2415BA81A20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C2B5C7-FBFC-4D21-914C-E3FD6D59151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7FEB8C-7E98-4F1C-96E6-91153422B85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3A4BB7-B0B5-4F8E-B1DA-68348493986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951F87-9373-4498-94CD-84244C4A4E6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1D721F-E023-4776-AAFF-B3DC56204C1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EB90589-54C5-4808-8EB0-77818B7987B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4569D32-8745-4903-96E3-76E6F09F2A2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90589-54C5-4808-8EB0-77818B7987B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569D32-8745-4903-96E3-76E6F09F2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90589-54C5-4808-8EB0-77818B7987B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569D32-8745-4903-96E3-76E6F09F2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(c) 2002 by Allyn &amp; Bacon 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40FA9-D282-4830-86EC-4CF741DBC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(c) 2002 by Allyn &amp; Bacon 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C7455-87AA-4992-9230-A94665206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90589-54C5-4808-8EB0-77818B7987B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569D32-8745-4903-96E3-76E6F09F2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EB90589-54C5-4808-8EB0-77818B7987B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4569D32-8745-4903-96E3-76E6F09F2A2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90589-54C5-4808-8EB0-77818B7987B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4569D32-8745-4903-96E3-76E6F09F2A2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90589-54C5-4808-8EB0-77818B7987B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4569D32-8745-4903-96E3-76E6F09F2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90589-54C5-4808-8EB0-77818B7987B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569D32-8745-4903-96E3-76E6F09F2A2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90589-54C5-4808-8EB0-77818B7987B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569D32-8745-4903-96E3-76E6F09F2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EB90589-54C5-4808-8EB0-77818B7987B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4569D32-8745-4903-96E3-76E6F09F2A2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EB90589-54C5-4808-8EB0-77818B7987B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4569D32-8745-4903-96E3-76E6F09F2A2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EB90589-54C5-4808-8EB0-77818B7987B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4569D32-8745-4903-96E3-76E6F09F2A2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is Sociology?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Perrin Definition: Sociology is the scientific study of human societies and of human behavior in social settings.</a:t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Stark Definition: The scientific study of the patterns and processes of human social relations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3D8DE07-8CF4-409F-B46F-A3D93B636798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utoUpdateAnimBg="0"/>
      <p:bldP spid="8909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Sexism in Early Sociology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4038600" cy="4495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In the 1800’s, women were assigned the roles of wife and mother.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Higher education was reserved for men.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Those few who did attain degrees were often ignored.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/>
              <a:t>Harriet Martineau </a:t>
            </a:r>
            <a:r>
              <a:rPr lang="en-US" sz="2400" dirty="0" smtClean="0"/>
              <a:t>- she had to hide her early research for fear that she would be seen as “masculine.”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/>
              <a:t>*</a:t>
            </a:r>
            <a:r>
              <a:rPr lang="en-US" sz="2400" dirty="0" smtClean="0"/>
              <a:t>Primarily know for translating Comte’s ideas  into English</a:t>
            </a:r>
          </a:p>
        </p:txBody>
      </p:sp>
      <p:pic>
        <p:nvPicPr>
          <p:cNvPr id="14341" name="Picture 4" descr="Martineau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91200" y="2057400"/>
            <a:ext cx="1624013" cy="2590800"/>
          </a:xfrm>
          <a:noFill/>
        </p:spPr>
      </p:pic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E2C621E-6E26-45D8-9E99-6B7D8FA7296B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Sociology in North America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3838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b="1" smtClean="0"/>
              <a:t>Jane Addams</a:t>
            </a:r>
            <a:r>
              <a:rPr lang="en-US" smtClean="0"/>
              <a:t> </a:t>
            </a:r>
            <a:r>
              <a:rPr lang="en-US" sz="2400" smtClean="0"/>
              <a:t>- she co-founded the Hull House in Chicago.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She opened the house for those who needed refuge: the poor, sick, and aged.</a:t>
            </a:r>
            <a:endParaRPr lang="en-US" smtClean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52963" y="1600200"/>
            <a:ext cx="4033837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b="1" smtClean="0"/>
              <a:t>W.E.B. DuBois </a:t>
            </a:r>
            <a:r>
              <a:rPr lang="en-US" sz="2400" smtClean="0"/>
              <a:t> </a:t>
            </a:r>
            <a:r>
              <a:rPr lang="en-US" sz="2400" b="1" smtClean="0"/>
              <a:t>- he was the first African American to earn a doctorate at Harvard.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/>
              <a:t>He helped to found the NAACP.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/>
              <a:t>**Authored Soul of Black Folk, an analysis of the social and economic changes of black people in the thirty years following the Civil War.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45DE0FC-386F-45E2-B9CF-9095513DDCFA}" type="slidenum">
              <a:rPr lang="en-US"/>
              <a:pPr>
                <a:defRPr/>
              </a:pPr>
              <a:t>11</a:t>
            </a:fld>
            <a:endParaRPr lang="en-US"/>
          </a:p>
        </p:txBody>
      </p:sp>
      <p:pic>
        <p:nvPicPr>
          <p:cNvPr id="19461" name="Picture 5" descr="Addam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886200"/>
            <a:ext cx="151288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 descr="Duboi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3878263"/>
            <a:ext cx="23622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  <p:bldP spid="1946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Theoretical Perspectives in Sociology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3838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smtClean="0"/>
              <a:t>Theory</a:t>
            </a:r>
            <a:r>
              <a:rPr lang="en-US" smtClean="0"/>
              <a:t> - a general statement about how some parts of the world fit together and how they work.</a:t>
            </a:r>
          </a:p>
          <a:p>
            <a:pPr eaLnBrk="1" hangingPunct="1">
              <a:defRPr/>
            </a:pPr>
            <a:r>
              <a:rPr lang="en-US" smtClean="0"/>
              <a:t>An explanation of how two or more facts are related to one another.</a:t>
            </a:r>
            <a:endParaRPr lang="en-US" b="1" u="sng" smtClean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52963" y="1600200"/>
            <a:ext cx="4033837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Sociologists use three main theories: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1) symbolic 		   interactionism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2) functional 	   analysis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3) conflict theory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**</a:t>
            </a:r>
            <a:r>
              <a:rPr lang="en-US" b="1" smtClean="0"/>
              <a:t>All three are essential to analyzing and human behavior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662552D-84C7-40B6-A6BB-7D1EF1C05F2A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  <p:bldP spid="3789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Symbolic Interactionism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Studies how people use language and symbols to establish meaning, develop views of the world, and communicate.</a:t>
            </a:r>
          </a:p>
          <a:p>
            <a:pPr eaLnBrk="1" hangingPunct="1">
              <a:defRPr/>
            </a:pPr>
            <a:r>
              <a:rPr lang="en-US" smtClean="0"/>
              <a:t>Our behaviors depend on the way we define ourselves and others.</a:t>
            </a:r>
          </a:p>
          <a:p>
            <a:pPr eaLnBrk="1" hangingPunct="1">
              <a:defRPr/>
            </a:pPr>
            <a:r>
              <a:rPr lang="en-US" smtClean="0"/>
              <a:t>Symbolic Interactionists study face to face interactions and relationships.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85DAB48-85D7-4078-84BD-9798D1086923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Functional Analysis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The central idea is that society is a whole unit, made up of interrelated parts that work together.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Like an organism, if society is to function smoothly, it’s parts must work together in harmony.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When all parts fulfill their functions, society is in a “normal” state.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/>
              <a:t>*</a:t>
            </a:r>
            <a:r>
              <a:rPr lang="en-US" sz="2800" smtClean="0"/>
              <a:t>The functionalists states that in order to understand society one must look at both structure and function.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29D0A1E-E779-4918-B1AD-8E20B73D6C0E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Conflict Theory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States that society is composed of groups engaged in fierce competition for scarce resources.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People in positions of authority try to enforce conformity, which, in turn, creates resentment and resistance.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The result is a constant </a:t>
            </a:r>
            <a:r>
              <a:rPr lang="en-US" sz="2800" smtClean="0"/>
              <a:t>struggle.</a:t>
            </a:r>
            <a:endParaRPr lang="en-US" sz="2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E63B9E0-CCF8-4DFA-BFD4-E181CECB916D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Sociological Perspective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smtClean="0"/>
              <a:t>**The sociological perspective</a:t>
            </a:r>
            <a:r>
              <a:rPr lang="en-US" smtClean="0"/>
              <a:t> - opens a window onto unfamiliar worlds, and offers a fresh look at familiar worlds.</a:t>
            </a:r>
          </a:p>
          <a:p>
            <a:pPr eaLnBrk="1" hangingPunct="1">
              <a:defRPr/>
            </a:pPr>
            <a:r>
              <a:rPr lang="en-US" smtClean="0"/>
              <a:t>It enables one to gain a new vision of social life.</a:t>
            </a:r>
          </a:p>
          <a:p>
            <a:pPr eaLnBrk="1" hangingPunct="1">
              <a:defRPr/>
            </a:pPr>
            <a:r>
              <a:rPr lang="en-US" smtClean="0"/>
              <a:t>It examines how group membership influences behavior.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3B31903-23DA-46CD-9056-025F18E6A41C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Sociological Perspective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909638" y="1600200"/>
            <a:ext cx="7777162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This perspective allows us to examine </a:t>
            </a:r>
            <a:r>
              <a:rPr lang="en-US" sz="2400" b="1" u="sng" smtClean="0"/>
              <a:t>society</a:t>
            </a:r>
            <a:r>
              <a:rPr lang="en-US" sz="2400" smtClean="0"/>
              <a:t> - a group of people who share a culture and a territory.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u="sng" smtClean="0"/>
              <a:t>Social location</a:t>
            </a:r>
            <a:r>
              <a:rPr lang="en-US" sz="2400" smtClean="0"/>
              <a:t> allows sociologists to understand behavior by examining the location in which they belong.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Our view of the world is a result of our exposure to different groups.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smtClean="0"/>
              <a:t>*</a:t>
            </a:r>
            <a:r>
              <a:rPr lang="en-US" sz="2400" smtClean="0"/>
              <a:t>In essence, the way </a:t>
            </a:r>
            <a:r>
              <a:rPr lang="en-US" sz="2400" b="1" u="sng" smtClean="0"/>
              <a:t>society and group life</a:t>
            </a:r>
            <a:r>
              <a:rPr lang="en-US" sz="2400" smtClean="0"/>
              <a:t> influences people’s lives is the root of the sociological perspective.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19D1974-C9BC-429D-AD7E-6E8F99ECE819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Origins of Sociology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3838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Sociology is a very new discipline.</a:t>
            </a:r>
          </a:p>
          <a:p>
            <a:pPr eaLnBrk="1" hangingPunct="1">
              <a:defRPr/>
            </a:pPr>
            <a:r>
              <a:rPr lang="en-US" smtClean="0"/>
              <a:t>*It emerged during the nineteenth century.</a:t>
            </a:r>
          </a:p>
          <a:p>
            <a:pPr eaLnBrk="1" hangingPunct="1">
              <a:defRPr/>
            </a:pPr>
            <a:r>
              <a:rPr lang="en-US" smtClean="0"/>
              <a:t>*It grew out of upheaval during the Industrial Revolution.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52963" y="1600200"/>
            <a:ext cx="4033837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The American and French Revolutions encouraged new thought.</a:t>
            </a:r>
          </a:p>
          <a:p>
            <a:pPr eaLnBrk="1" hangingPunct="1">
              <a:defRPr/>
            </a:pPr>
            <a:r>
              <a:rPr lang="en-US" smtClean="0"/>
              <a:t>Scientists began applying the </a:t>
            </a:r>
            <a:r>
              <a:rPr lang="en-US" b="1" u="sng" smtClean="0"/>
              <a:t>scientific method</a:t>
            </a:r>
            <a:r>
              <a:rPr lang="en-US" smtClean="0"/>
              <a:t> to real world problems. 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8C4A0B7-C101-4601-9854-4337D822F885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4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7515225" cy="9858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 smtClean="0"/>
              <a:t>Auguste</a:t>
            </a:r>
            <a:r>
              <a:rPr lang="en-US" dirty="0" smtClean="0"/>
              <a:t> Comte- 1798-1857</a:t>
            </a:r>
            <a:br>
              <a:rPr lang="en-US" dirty="0" smtClean="0"/>
            </a:br>
            <a:r>
              <a:rPr lang="en-US" dirty="0" smtClean="0"/>
              <a:t>“The Father of Sociology”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193800" y="1600200"/>
            <a:ext cx="3671888" cy="418306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b="1" u="sng" smtClean="0"/>
              <a:t>Positivism </a:t>
            </a:r>
            <a:r>
              <a:rPr lang="en-US" smtClean="0"/>
              <a:t>proposed the idea of applying the scientific method to social life.</a:t>
            </a:r>
          </a:p>
          <a:p>
            <a:pPr eaLnBrk="1" hangingPunct="1">
              <a:defRPr/>
            </a:pPr>
            <a:r>
              <a:rPr lang="en-US" smtClean="0"/>
              <a:t>Comte called this new science </a:t>
            </a:r>
            <a:r>
              <a:rPr lang="en-US" b="1" u="sng" smtClean="0"/>
              <a:t>“sociology”</a:t>
            </a:r>
            <a:r>
              <a:rPr lang="en-US" smtClean="0"/>
              <a:t> - the study of society.</a:t>
            </a:r>
            <a:endParaRPr lang="en-US" sz="3200" b="1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013325" y="1600200"/>
            <a:ext cx="3670300" cy="418306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mtClean="0"/>
              <a:t>His aim for sociology was to reform society and make it a better place to live.</a:t>
            </a:r>
          </a:p>
          <a:p>
            <a:pPr eaLnBrk="1" hangingPunct="1">
              <a:defRPr/>
            </a:pPr>
            <a:r>
              <a:rPr lang="en-US" smtClean="0"/>
              <a:t>Comte believed we must observe society in order to uncover it’s fundamental laws.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C510455-4E20-4163-8892-339528EE5FDB}" type="slidenum">
              <a:rPr lang="en-US"/>
              <a:pPr>
                <a:defRPr/>
              </a:pPr>
              <a:t>5</a:t>
            </a:fld>
            <a:endParaRPr lang="en-US"/>
          </a:p>
        </p:txBody>
      </p:sp>
      <p:pic>
        <p:nvPicPr>
          <p:cNvPr id="9222" name="Picture 5" descr="com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73213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  <p:bldP spid="1229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Herbert Spencer</a:t>
            </a:r>
            <a:br>
              <a:rPr lang="en-US" smtClean="0"/>
            </a:br>
            <a:r>
              <a:rPr lang="en-US" smtClean="0"/>
              <a:t>“Social Darwinism”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3838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Spencer disagreed with Comte that reform should be the goal.</a:t>
            </a:r>
          </a:p>
          <a:p>
            <a:pPr eaLnBrk="1" hangingPunct="1">
              <a:defRPr/>
            </a:pPr>
            <a:r>
              <a:rPr lang="en-US" sz="2400" smtClean="0"/>
              <a:t>Spencer believed no one should intervene in the evolution of society.</a:t>
            </a:r>
          </a:p>
          <a:p>
            <a:pPr eaLnBrk="1" hangingPunct="1">
              <a:defRPr/>
            </a:pPr>
            <a:r>
              <a:rPr lang="en-US" sz="2400" u="sng" smtClean="0"/>
              <a:t>*Spencer’s theory is said to be more philosophical oriented rather than scientific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52963" y="1600200"/>
            <a:ext cx="4033837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He stated that societies evolve from lower to higher forms.</a:t>
            </a:r>
          </a:p>
          <a:p>
            <a:pPr eaLnBrk="1" hangingPunct="1">
              <a:defRPr/>
            </a:pPr>
            <a:r>
              <a:rPr lang="en-US" smtClean="0"/>
              <a:t>Over time, societies improve.</a:t>
            </a:r>
          </a:p>
          <a:p>
            <a:pPr eaLnBrk="1" hangingPunct="1">
              <a:defRPr/>
            </a:pPr>
            <a:r>
              <a:rPr lang="en-US" smtClean="0"/>
              <a:t>The fittest members will produce an advanced society.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044B4B4-D0EE-483D-A67F-7032D681DD92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10246" name="Picture 5" descr="spenc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811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  <p:bldP spid="1331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Karl Marx</a:t>
            </a:r>
            <a:br>
              <a:rPr lang="en-US" smtClean="0"/>
            </a:b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143000" y="1066800"/>
            <a:ext cx="3810000" cy="4114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b="1" smtClean="0"/>
              <a:t>*Marx stated that the engine of human history is </a:t>
            </a:r>
            <a:r>
              <a:rPr lang="en-US" sz="2400" b="1" u="sng" smtClean="0"/>
              <a:t>class conflict.</a:t>
            </a:r>
          </a:p>
          <a:p>
            <a:pPr eaLnBrk="1" hangingPunct="1">
              <a:defRPr/>
            </a:pPr>
            <a:r>
              <a:rPr lang="en-US" sz="2400" smtClean="0"/>
              <a:t>He claimed there is a strong conflict between the</a:t>
            </a:r>
            <a:r>
              <a:rPr lang="en-US" sz="2400" b="1" smtClean="0"/>
              <a:t> </a:t>
            </a:r>
            <a:r>
              <a:rPr lang="en-US" sz="2400" b="1" u="sng" smtClean="0"/>
              <a:t>bourgeoisie</a:t>
            </a:r>
            <a:r>
              <a:rPr lang="en-US" sz="2400" b="1" smtClean="0"/>
              <a:t> </a:t>
            </a:r>
            <a:r>
              <a:rPr lang="en-US" sz="2400" smtClean="0"/>
              <a:t>(those who own property)</a:t>
            </a:r>
            <a:r>
              <a:rPr lang="en-US" sz="2400" b="1" smtClean="0"/>
              <a:t> </a:t>
            </a:r>
            <a:r>
              <a:rPr lang="en-US" sz="2400" smtClean="0"/>
              <a:t>and the</a:t>
            </a:r>
            <a:r>
              <a:rPr lang="en-US" sz="2400" b="1" smtClean="0"/>
              <a:t> </a:t>
            </a:r>
            <a:r>
              <a:rPr lang="en-US" sz="2400" b="1" u="sng" smtClean="0"/>
              <a:t>proletariat</a:t>
            </a:r>
            <a:r>
              <a:rPr lang="en-US" sz="2400" b="1" smtClean="0"/>
              <a:t> </a:t>
            </a:r>
            <a:r>
              <a:rPr lang="en-US" sz="2400" smtClean="0"/>
              <a:t>(those who are exploited).</a:t>
            </a:r>
            <a:r>
              <a:rPr lang="en-US" sz="2000" b="1" smtClean="0"/>
              <a:t> 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105400" y="1524000"/>
            <a:ext cx="3810000" cy="4114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mtClean="0"/>
              <a:t>The struggle between the classes would end only when the proletariat revolted.</a:t>
            </a:r>
          </a:p>
          <a:p>
            <a:pPr eaLnBrk="1" hangingPunct="1">
              <a:defRPr/>
            </a:pPr>
            <a:r>
              <a:rPr lang="en-US" smtClean="0"/>
              <a:t>The result would be a classless society.</a:t>
            </a:r>
          </a:p>
          <a:p>
            <a:pPr eaLnBrk="1" hangingPunct="1">
              <a:defRPr/>
            </a:pPr>
            <a:r>
              <a:rPr lang="en-US" smtClean="0"/>
              <a:t>Marxism is not communism.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DC16514-C1DD-4E57-B41E-74EBDE3BB86B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11270" name="Picture 5" descr="Mar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3828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  <p:bldP spid="1434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Emile Durkheim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3838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Durkheim’s goal was to recognize sociology as an academic discipline.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He studied suicide rates and discovered social factors that contribute to suicide.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Durkheim believed that social forces affected peoples lives. 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52963" y="1600200"/>
            <a:ext cx="4033837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The key factor in suicide is </a:t>
            </a:r>
            <a:r>
              <a:rPr lang="en-US" sz="2400" b="1" u="sng" smtClean="0"/>
              <a:t>social integration</a:t>
            </a:r>
            <a:r>
              <a:rPr lang="en-US" sz="2400" smtClean="0"/>
              <a:t> - the degree to which people are tied to their social group.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Those with weaker ties are most likely to commit suicide.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smtClean="0"/>
              <a:t>*One should always examine the social factors that impact people’s daily lives.</a:t>
            </a:r>
            <a:endParaRPr lang="en-US" sz="240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F293EE6-7C5B-4EA6-AA85-E270A686D842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12294" name="Picture 5" descr="Durkhei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738"/>
            <a:ext cx="1905000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6" descr="Durkhei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9050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  <p:bldP spid="1536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Max Weber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66800" y="1447800"/>
            <a:ext cx="3810000" cy="4114800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smtClean="0"/>
              <a:t>Weber did not believe economics was the force of social change.</a:t>
            </a:r>
          </a:p>
          <a:p>
            <a:pPr eaLnBrk="1" hangingPunct="1">
              <a:defRPr/>
            </a:pPr>
            <a:r>
              <a:rPr lang="en-US" smtClean="0"/>
              <a:t>Religion was the key.</a:t>
            </a:r>
          </a:p>
          <a:p>
            <a:pPr eaLnBrk="1" hangingPunct="1">
              <a:defRPr/>
            </a:pPr>
            <a:r>
              <a:rPr lang="en-US" b="1" u="sng" smtClean="0"/>
              <a:t>The Protestant work ethic</a:t>
            </a:r>
            <a:r>
              <a:rPr lang="en-US" smtClean="0"/>
              <a:t> - the belief that working hard would please God.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52963" y="1600200"/>
            <a:ext cx="4033837" cy="44958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Weber found that Protestant beliefs led to the growth of Capitalism.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Religion was the central factor in the rise of Capitalism.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*</a:t>
            </a:r>
            <a:r>
              <a:rPr lang="en-US" u="sng" smtClean="0"/>
              <a:t>Invest more to acquire more. The spirit of capitalism.  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733C8BC-E9B2-4EF5-B632-DC37EB84F8E1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13318" name="Picture 5" descr="Web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081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  <p:bldP spid="16388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</TotalTime>
  <Words>920</Words>
  <Application>Microsoft Office PowerPoint</Application>
  <PresentationFormat>On-screen Show (4:3)</PresentationFormat>
  <Paragraphs>112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Foundry</vt:lpstr>
      <vt:lpstr>What is Sociology?</vt:lpstr>
      <vt:lpstr>The Sociological Perspective</vt:lpstr>
      <vt:lpstr>The Sociological Perspective</vt:lpstr>
      <vt:lpstr>The Origins of Sociology</vt:lpstr>
      <vt:lpstr>Auguste Comte- 1798-1857 “The Father of Sociology”</vt:lpstr>
      <vt:lpstr>Herbert Spencer “Social Darwinism”</vt:lpstr>
      <vt:lpstr>Karl Marx </vt:lpstr>
      <vt:lpstr>Emile Durkheim</vt:lpstr>
      <vt:lpstr>Max Weber</vt:lpstr>
      <vt:lpstr>Sexism in Early Sociology</vt:lpstr>
      <vt:lpstr>Sociology in North America</vt:lpstr>
      <vt:lpstr>Theoretical Perspectives in Sociology</vt:lpstr>
      <vt:lpstr>Symbolic Interactionism</vt:lpstr>
      <vt:lpstr>Functional Analysis</vt:lpstr>
      <vt:lpstr>Conflict Theory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Sociology?</dc:title>
  <dc:creator>Ryan Campbell</dc:creator>
  <cp:lastModifiedBy>Ryan Campbell</cp:lastModifiedBy>
  <cp:revision>1</cp:revision>
  <dcterms:created xsi:type="dcterms:W3CDTF">2014-01-08T17:27:14Z</dcterms:created>
  <dcterms:modified xsi:type="dcterms:W3CDTF">2014-01-08T17:28:47Z</dcterms:modified>
</cp:coreProperties>
</file>