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0" r:id="rId5"/>
    <p:sldId id="261" r:id="rId6"/>
    <p:sldId id="265" r:id="rId7"/>
    <p:sldId id="274" r:id="rId8"/>
    <p:sldId id="275" r:id="rId9"/>
    <p:sldId id="276" r:id="rId10"/>
    <p:sldId id="278" r:id="rId11"/>
    <p:sldId id="279" r:id="rId12"/>
    <p:sldId id="277" r:id="rId13"/>
    <p:sldId id="266" r:id="rId14"/>
    <p:sldId id="269" r:id="rId15"/>
    <p:sldId id="280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21" autoAdjust="0"/>
    <p:restoredTop sz="94581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B9C6A66-9D79-45AB-85A0-85372BEFCC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AAD9F5A6-095D-460C-8575-A5B75D0DC9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C46DE-74BC-4000-9C14-969EA9969867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708B4F-C4B6-40B7-AF4D-527F61DBB525}" type="slidenum">
              <a:rPr lang="en-US"/>
              <a:pPr/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7D581-1AA5-43D9-9401-FB863D614527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BC151-9D92-4ECC-B536-C413F43DFA15}" type="slidenum">
              <a:rPr lang="en-US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21529-7090-4753-A177-9909B3AC6267}" type="slidenum">
              <a:rPr lang="en-US"/>
              <a:pPr/>
              <a:t>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1601B8-1064-474B-87F3-8F1144AB9D5F}" type="slidenum">
              <a:rPr lang="en-US"/>
              <a:pPr/>
              <a:t>4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0B85A-9FAC-40C4-85BE-55514A8FBEAE}" type="slidenum">
              <a:rPr lang="en-US"/>
              <a:pPr/>
              <a:t>5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5A476-5F2E-4B25-BA1D-C3989815E8A8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31EFD-5C5C-4216-95D7-8A616C6F6A95}" type="slidenum">
              <a:rPr lang="en-US"/>
              <a:pPr/>
              <a:t>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87D7A-C6FE-46FA-B552-656F613CA1D4}" type="slidenum">
              <a:rPr lang="en-US"/>
              <a:pPr/>
              <a:t>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AC6F0-405A-4572-BF45-5C6DC62E2F73}" type="slidenum">
              <a:rPr lang="en-US"/>
              <a:pPr/>
              <a:t>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222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4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4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24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4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(c) Allyn &amp; Bacon 2002</a:t>
            </a:r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4C5644-C63A-42CA-AEDF-63C2CC976D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(c) Allyn &amp; Bacon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E205F-20C7-4DBB-8B35-CCAF06379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(c) Allyn &amp; Bacon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68F4D-8514-4FD4-91A8-F427C57FD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(c) Allyn &amp; Bacon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8A0E1-9C8B-4A12-8E0F-75E78C5D9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(c) Allyn &amp; Bacon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AB046-A353-4347-8BBA-36AAF487E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(c) Allyn &amp; Bacon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E80FD-FCCA-4032-BDF7-B97CB7F17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(c) Allyn &amp; Bacon 2002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BB26B-D923-410B-9DF4-3AF08AD1C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(c) Allyn &amp; Bacon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95D05-DF17-42CA-9236-CF28E9414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(c) Allyn &amp; Bacon 2002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E3AF3-4590-45FA-82FE-7227812D4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(c) Allyn &amp; Bacon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F262F-5890-4832-ADBC-6626A7C4C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(c) Allyn &amp; Bacon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3A714-66D3-4C7D-93C1-65D570B3B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120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1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22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Copyright (c) Allyn &amp; Bacon 2002</a:t>
            </a:r>
          </a:p>
        </p:txBody>
      </p:sp>
      <p:sp>
        <p:nvSpPr>
          <p:cNvPr id="5122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54402CB-6115-4DCA-8201-A8EBC78157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2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PRESENTATIONS%20AND%20ASSIGNMENTS\Sociology\Ch%203%20-%20Social%20Structure%20and%20Group%20Behavior\The%20Bystander%20Effect_The%20Death%20of%20Kitty%20Genovese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PRESENTATIONS%20AND%20ASSIGNMENTS\Sociology\Ch%203%20-%20Social%20Structure%20and%20Group%20Behavior\The%20Bystander%20Effect.mp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B66B1CD-80B1-4C53-B851-17DC9291E83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endParaRPr lang="en-US" sz="38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/>
          <a:lstStyle/>
          <a:p>
            <a:r>
              <a:rPr lang="en-US" sz="4800" b="1"/>
              <a:t>Chapter Three</a:t>
            </a:r>
          </a:p>
          <a:p>
            <a:r>
              <a:rPr lang="en-US" sz="4800" b="1"/>
              <a:t>Social Groups &amp;</a:t>
            </a:r>
          </a:p>
          <a:p>
            <a:r>
              <a:rPr lang="en-US" sz="4800" b="1"/>
              <a:t>Formal Organizations</a:t>
            </a:r>
          </a:p>
        </p:txBody>
      </p:sp>
      <p:pic>
        <p:nvPicPr>
          <p:cNvPr id="4101" name="Picture 5" descr="156935120oGoBSG_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1828800" cy="2362200"/>
          </a:xfrm>
          <a:prstGeom prst="rect">
            <a:avLst/>
          </a:prstGeom>
          <a:noFill/>
        </p:spPr>
      </p:pic>
      <p:pic>
        <p:nvPicPr>
          <p:cNvPr id="4102" name="Picture 6" descr="1002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810000"/>
            <a:ext cx="2057400" cy="1676400"/>
          </a:xfrm>
          <a:prstGeom prst="rect">
            <a:avLst/>
          </a:prstGeom>
          <a:noFill/>
        </p:spPr>
      </p:pic>
      <p:pic>
        <p:nvPicPr>
          <p:cNvPr id="4103" name="Picture 7" descr="12135866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0"/>
            <a:ext cx="2133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A0E1-9C8B-4A12-8E0F-75E78C5D9B1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The Bystander Effect_The Death of Kitty Genoves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7515" y="0"/>
            <a:ext cx="9144001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A0E1-9C8B-4A12-8E0F-75E78C5D9B17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The Bystander Effec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Allyn &amp; Bacon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423D-5906-4C15-B93F-A3F13715DD44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Groupthink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Groupthink</a:t>
            </a:r>
            <a:r>
              <a:rPr lang="en-US"/>
              <a:t> - collective tunnel vision that groups sometimes develop, a term coined by sociologist Irving Janis.</a:t>
            </a:r>
          </a:p>
          <a:p>
            <a:r>
              <a:rPr lang="en-US"/>
              <a:t>Members think alike. </a:t>
            </a:r>
          </a:p>
          <a:p>
            <a:r>
              <a:rPr lang="en-US"/>
              <a:t>Any suggestion of alternatives is taken as a sign of disloyalty.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E855-AF87-4FEA-A44C-4319541AE14B}" type="slidenum">
              <a:rPr lang="en-US"/>
              <a:pPr/>
              <a:t>13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Leadership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r>
              <a:rPr lang="en-US" sz="2400" b="1" u="sng"/>
              <a:t>A leader</a:t>
            </a:r>
            <a:r>
              <a:rPr lang="en-US" sz="2400"/>
              <a:t> - someone who influences the behaviors, opinions, or attitudes of others.</a:t>
            </a:r>
          </a:p>
          <a:p>
            <a:pPr lvl="1"/>
            <a:r>
              <a:rPr lang="en-US" sz="2000" b="1" u="sng"/>
              <a:t>An instrumental leader</a:t>
            </a:r>
            <a:r>
              <a:rPr lang="en-US" sz="2000"/>
              <a:t> - keeps the group moving toward its goals.</a:t>
            </a:r>
          </a:p>
          <a:p>
            <a:pPr lvl="1"/>
            <a:r>
              <a:rPr lang="en-US" sz="2000" b="1" u="sng"/>
              <a:t>*An expressive </a:t>
            </a:r>
            <a:r>
              <a:rPr lang="en-US" sz="2000"/>
              <a:t>or </a:t>
            </a:r>
            <a:r>
              <a:rPr lang="en-US" sz="2000" b="1"/>
              <a:t>socioemotional</a:t>
            </a:r>
            <a:r>
              <a:rPr lang="en-US" sz="2000" b="1" u="sng"/>
              <a:t> leader </a:t>
            </a:r>
            <a:r>
              <a:rPr lang="en-US" sz="2000"/>
              <a:t>lift the group’s morale.</a:t>
            </a:r>
            <a:endParaRPr lang="en-US" sz="2000" b="1" u="sng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95400"/>
            <a:ext cx="4033838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/>
              <a:t>Authoritarian leaders</a:t>
            </a:r>
            <a:r>
              <a:rPr lang="en-US" sz="2400"/>
              <a:t> give orders. promotes a high degree of internal solidarity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 u="sng"/>
              <a:t>*Democratic leaders</a:t>
            </a:r>
            <a:r>
              <a:rPr lang="en-US" sz="2400"/>
              <a:t> try to gain consensus.This leadership style not useful in all situations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 u="sng"/>
              <a:t>Laissez-faire leaders</a:t>
            </a:r>
            <a:r>
              <a:rPr lang="en-US" sz="2400"/>
              <a:t> are highly permissive.</a:t>
            </a:r>
            <a:endParaRPr lang="en-US" sz="2400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334000"/>
          </a:xfrm>
        </p:spPr>
        <p:txBody>
          <a:bodyPr/>
          <a:lstStyle/>
          <a:p>
            <a:r>
              <a:rPr lang="en-US" dirty="0" smtClean="0"/>
              <a:t>Forbes</a:t>
            </a:r>
          </a:p>
          <a:p>
            <a:pPr lvl="1"/>
            <a:r>
              <a:rPr lang="en-US" b="1" dirty="0" smtClean="0"/>
              <a:t>Honesty</a:t>
            </a:r>
          </a:p>
          <a:p>
            <a:pPr lvl="1"/>
            <a:r>
              <a:rPr lang="en-US" b="1" dirty="0" smtClean="0"/>
              <a:t>Ability to Delegate</a:t>
            </a:r>
          </a:p>
          <a:p>
            <a:pPr lvl="1"/>
            <a:r>
              <a:rPr lang="en-US" b="1" dirty="0" smtClean="0"/>
              <a:t>Communication</a:t>
            </a:r>
          </a:p>
          <a:p>
            <a:pPr lvl="1"/>
            <a:r>
              <a:rPr lang="en-US" b="1" dirty="0" smtClean="0"/>
              <a:t>Sense of Humor</a:t>
            </a:r>
          </a:p>
          <a:p>
            <a:pPr lvl="1"/>
            <a:r>
              <a:rPr lang="en-US" b="1" dirty="0" smtClean="0"/>
              <a:t>Confidence</a:t>
            </a:r>
          </a:p>
          <a:p>
            <a:pPr lvl="1"/>
            <a:r>
              <a:rPr lang="en-US" b="1" dirty="0" smtClean="0"/>
              <a:t>Commitment</a:t>
            </a:r>
          </a:p>
          <a:p>
            <a:pPr lvl="1"/>
            <a:r>
              <a:rPr lang="en-US" b="1" dirty="0" smtClean="0"/>
              <a:t>Positive Attitude</a:t>
            </a:r>
          </a:p>
          <a:p>
            <a:pPr lvl="1"/>
            <a:r>
              <a:rPr lang="en-US" b="1" dirty="0" smtClean="0"/>
              <a:t>Creativity</a:t>
            </a:r>
          </a:p>
          <a:p>
            <a:pPr lvl="1"/>
            <a:r>
              <a:rPr lang="en-US" b="1" dirty="0" smtClean="0"/>
              <a:t>Intuition</a:t>
            </a:r>
          </a:p>
          <a:p>
            <a:pPr lvl="1"/>
            <a:r>
              <a:rPr lang="en-US" b="1" dirty="0" smtClean="0"/>
              <a:t>Ability to Inspire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80FD-FCCA-4032-BDF7-B97CB7F1755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A0E1-9C8B-4A12-8E0F-75E78C5D9B1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/>
              <a:t>Social </a:t>
            </a:r>
            <a:r>
              <a:rPr lang="en-US" b="1" u="sng" dirty="0"/>
              <a:t>structure</a:t>
            </a:r>
            <a:r>
              <a:rPr lang="en-US" dirty="0"/>
              <a:t> - the framework of society that was already laid out before you were born.</a:t>
            </a:r>
          </a:p>
          <a:p>
            <a:pPr lvl="0"/>
            <a:r>
              <a:rPr lang="en-US" dirty="0"/>
              <a:t>Social structure guides our behavior.</a:t>
            </a:r>
          </a:p>
          <a:p>
            <a:pPr lvl="0"/>
            <a:r>
              <a:rPr lang="en-US" dirty="0" smtClean="0"/>
              <a:t>People </a:t>
            </a:r>
            <a:r>
              <a:rPr lang="en-US" dirty="0"/>
              <a:t>learn certain behaviors and attitudes because of their location in the social structure.</a:t>
            </a:r>
          </a:p>
          <a:p>
            <a:pPr lvl="0"/>
            <a:r>
              <a:rPr lang="en-US" dirty="0"/>
              <a:t>Differences are not due to biology, but to people’s location in the social structure.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/>
              <a:t>Social Status</a:t>
            </a:r>
          </a:p>
          <a:p>
            <a:pPr lvl="0"/>
            <a:r>
              <a:rPr lang="en-US" b="1" u="sng" dirty="0"/>
              <a:t>Status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- </a:t>
            </a:r>
            <a:r>
              <a:rPr lang="en-US" dirty="0"/>
              <a:t>the position that an individual occupies.</a:t>
            </a:r>
          </a:p>
          <a:p>
            <a:pPr lvl="1"/>
            <a:r>
              <a:rPr lang="en-US" dirty="0"/>
              <a:t>The position may carry a great deal of prestige, or be a position of low honor.</a:t>
            </a:r>
          </a:p>
          <a:p>
            <a:pPr lvl="0"/>
            <a:r>
              <a:rPr lang="en-US" b="1" u="sng" dirty="0" smtClean="0"/>
              <a:t>Ascribed </a:t>
            </a:r>
            <a:r>
              <a:rPr lang="en-US" b="1" u="sng" dirty="0"/>
              <a:t>Status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involuntary (gender, age, race)</a:t>
            </a:r>
            <a:endParaRPr lang="en-US" dirty="0"/>
          </a:p>
          <a:p>
            <a:pPr lvl="0"/>
            <a:r>
              <a:rPr lang="en-US" b="1" u="sng" dirty="0" smtClean="0"/>
              <a:t>Achieved </a:t>
            </a:r>
            <a:r>
              <a:rPr lang="en-US" b="1" u="sng" dirty="0"/>
              <a:t>Status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earned (job)</a:t>
            </a:r>
            <a:endParaRPr lang="en-US" dirty="0"/>
          </a:p>
          <a:p>
            <a:pPr lvl="0"/>
            <a:r>
              <a:rPr lang="en-US" b="1" u="sng" dirty="0" smtClean="0"/>
              <a:t>Master </a:t>
            </a:r>
            <a:r>
              <a:rPr lang="en-US" b="1" u="sng" dirty="0"/>
              <a:t>Status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cuts </a:t>
            </a:r>
            <a:r>
              <a:rPr lang="en-US" dirty="0"/>
              <a:t>across the other statuses you hold.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/>
              <a:t>Status set</a:t>
            </a:r>
            <a:r>
              <a:rPr lang="en-US" dirty="0"/>
              <a:t>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of the statuses or positions that you occupy.</a:t>
            </a:r>
          </a:p>
          <a:p>
            <a:pPr lvl="0"/>
            <a:r>
              <a:rPr lang="en-US" b="1" u="sng" dirty="0"/>
              <a:t>Status symbols</a:t>
            </a:r>
            <a:r>
              <a:rPr lang="en-US" dirty="0"/>
              <a:t>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signs </a:t>
            </a:r>
            <a:r>
              <a:rPr lang="en-US" dirty="0"/>
              <a:t>that identify a status.</a:t>
            </a:r>
          </a:p>
          <a:p>
            <a:pPr lvl="0"/>
            <a:r>
              <a:rPr lang="en-US" b="1" u="sng" dirty="0"/>
              <a:t>Status Inconsistency </a:t>
            </a:r>
            <a:endParaRPr lang="en-US" b="1" u="sng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mismatch between statuses.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42CA-EBC4-40F0-9C9E-91207334466A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Groups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343400" cy="4114800"/>
          </a:xfrm>
        </p:spPr>
        <p:txBody>
          <a:bodyPr/>
          <a:lstStyle/>
          <a:p>
            <a:r>
              <a:rPr lang="en-US"/>
              <a:t>We become who we are because of our membership in human groups.</a:t>
            </a:r>
          </a:p>
          <a:p>
            <a:r>
              <a:rPr lang="en-US" b="1" u="sng"/>
              <a:t>Aggregate - </a:t>
            </a:r>
            <a:r>
              <a:rPr lang="en-US"/>
              <a:t>individuals who temporarily share the same physical space but who do not see themselves belonging together. 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u="sng"/>
              <a:t>A category</a:t>
            </a:r>
            <a:r>
              <a:rPr lang="en-US"/>
              <a:t> - consists of people who share similar characteristics but do not interact with one another.</a:t>
            </a:r>
          </a:p>
          <a:p>
            <a:pPr>
              <a:lnSpc>
                <a:spcPct val="90000"/>
              </a:lnSpc>
            </a:pPr>
            <a:r>
              <a:rPr lang="en-US" b="1" u="sng"/>
              <a:t>*A group</a:t>
            </a:r>
            <a:r>
              <a:rPr lang="en-US"/>
              <a:t> - think of themselves as belonging together, and they interact with one another.</a:t>
            </a:r>
            <a:endParaRPr lang="en-US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utoUpdateAnimBg="0"/>
      <p:bldP spid="819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Roles</a:t>
            </a:r>
            <a:r>
              <a:rPr lang="en-US" dirty="0" smtClean="0"/>
              <a:t> – </a:t>
            </a:r>
          </a:p>
          <a:p>
            <a:pPr lvl="1"/>
            <a:r>
              <a:rPr lang="en-US" dirty="0" smtClean="0"/>
              <a:t>Expected behavior patterns </a:t>
            </a:r>
          </a:p>
          <a:p>
            <a:endParaRPr lang="en-US" dirty="0" smtClean="0"/>
          </a:p>
          <a:p>
            <a:r>
              <a:rPr lang="en-US" u="sng" dirty="0" smtClean="0"/>
              <a:t>Reciprocal Roles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 roles that are part of the interaction between related statuses </a:t>
            </a:r>
          </a:p>
          <a:p>
            <a:endParaRPr lang="en-US" dirty="0" smtClean="0"/>
          </a:p>
          <a:p>
            <a:r>
              <a:rPr lang="en-US" u="sng" dirty="0" smtClean="0"/>
              <a:t>Role Strain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Conflicting demands that are built into a role</a:t>
            </a:r>
          </a:p>
          <a:p>
            <a:endParaRPr lang="en-US" dirty="0" smtClean="0"/>
          </a:p>
          <a:p>
            <a:r>
              <a:rPr lang="en-US" u="sng" dirty="0" smtClean="0"/>
              <a:t>Role Conflict </a:t>
            </a:r>
            <a:r>
              <a:rPr lang="en-US" dirty="0" smtClean="0"/>
              <a:t>– </a:t>
            </a:r>
          </a:p>
          <a:p>
            <a:pPr lvl="1"/>
            <a:r>
              <a:rPr lang="en-US" dirty="0" err="1" smtClean="0"/>
              <a:t>incompatable</a:t>
            </a:r>
            <a:r>
              <a:rPr lang="en-US" dirty="0" smtClean="0"/>
              <a:t> expectations from two or more statuses held by the same person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DB0DA-2BAF-4AD3-BBCF-9ADBA11AA44D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&amp; Secondary Groups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r>
              <a:rPr lang="en-US" sz="2400" b="1" u="sng"/>
              <a:t>*Primary Groups</a:t>
            </a:r>
            <a:r>
              <a:rPr lang="en-US" sz="2400"/>
              <a:t> - provide face to face interaction.</a:t>
            </a:r>
          </a:p>
          <a:p>
            <a:r>
              <a:rPr lang="en-US" sz="2400"/>
              <a:t>Primary groups give us an identity.</a:t>
            </a:r>
          </a:p>
          <a:p>
            <a:r>
              <a:rPr lang="en-US" sz="2400"/>
              <a:t>They are essential to our well being.</a:t>
            </a:r>
          </a:p>
          <a:p>
            <a:r>
              <a:rPr lang="en-US" sz="2400"/>
              <a:t>Their values and attitudes become fused into our identity.</a:t>
            </a:r>
            <a:endParaRPr lang="en-US" sz="2400" b="1" u="sng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r>
              <a:rPr lang="en-US" b="1" u="sng"/>
              <a:t>*Secondary Groups</a:t>
            </a:r>
            <a:r>
              <a:rPr lang="en-US"/>
              <a:t> - groups that are larger, more anonymous, formal, and impersonal.</a:t>
            </a:r>
          </a:p>
          <a:p>
            <a:r>
              <a:rPr lang="en-US"/>
              <a:t>They are based on some common interest or activity.</a:t>
            </a:r>
            <a:endParaRPr lang="en-US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0D46-A9FA-408D-AEC2-0375C41CAAD2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Groups and Out Groups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530725"/>
          </a:xfrm>
        </p:spPr>
        <p:txBody>
          <a:bodyPr/>
          <a:lstStyle/>
          <a:p>
            <a:r>
              <a:rPr lang="en-US" b="1" u="sng" dirty="0"/>
              <a:t>In groups</a:t>
            </a:r>
            <a:r>
              <a:rPr lang="en-US" dirty="0"/>
              <a:t> - groups toward which we feel loyalty.</a:t>
            </a:r>
          </a:p>
          <a:p>
            <a:r>
              <a:rPr lang="en-US" b="1" u="sng" dirty="0" smtClean="0"/>
              <a:t>Out </a:t>
            </a:r>
            <a:r>
              <a:rPr lang="en-US" b="1" u="sng" dirty="0"/>
              <a:t>groups</a:t>
            </a:r>
            <a:r>
              <a:rPr lang="en-US" dirty="0"/>
              <a:t> - those toward which we feel antagonisms.</a:t>
            </a:r>
          </a:p>
          <a:p>
            <a:pPr lvl="1"/>
            <a:r>
              <a:rPr lang="en-US" dirty="0"/>
              <a:t>Identification with a group produces a sense of belonging, loyalty, and superiority.</a:t>
            </a:r>
          </a:p>
          <a:p>
            <a:pPr lvl="1"/>
            <a:r>
              <a:rPr lang="en-US" dirty="0"/>
              <a:t>These, in turn, produce rivalries (i.e. gangs).</a:t>
            </a:r>
          </a:p>
          <a:p>
            <a:pPr lvl="1"/>
            <a:r>
              <a:rPr lang="en-US" dirty="0"/>
              <a:t>This division into “we” and “them” is natural.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0556-E77C-486E-AD4C-3249E806D20B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Groups</a:t>
            </a:r>
            <a:br>
              <a:rPr lang="en-US"/>
            </a:br>
            <a:r>
              <a:rPr lang="en-US"/>
              <a:t>&amp; Social Networks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3276600"/>
          </a:xfrm>
        </p:spPr>
        <p:txBody>
          <a:bodyPr/>
          <a:lstStyle/>
          <a:p>
            <a:r>
              <a:rPr lang="en-US" b="1" u="sng" dirty="0" smtClean="0"/>
              <a:t>Reference </a:t>
            </a:r>
            <a:r>
              <a:rPr lang="en-US" b="1" u="sng" dirty="0"/>
              <a:t>groups</a:t>
            </a:r>
            <a:r>
              <a:rPr lang="en-US" dirty="0"/>
              <a:t> - the groups we use as standards to evaluate ourselves.</a:t>
            </a:r>
          </a:p>
          <a:p>
            <a:r>
              <a:rPr lang="en-US" dirty="0"/>
              <a:t>You do not have to belong to the group, it could be one that you wish to join.</a:t>
            </a:r>
          </a:p>
          <a:p>
            <a:r>
              <a:rPr lang="en-US" b="1" u="sng" dirty="0" smtClean="0"/>
              <a:t>Social </a:t>
            </a:r>
            <a:r>
              <a:rPr lang="en-US" b="1" u="sng" dirty="0"/>
              <a:t>networks - </a:t>
            </a:r>
            <a:r>
              <a:rPr lang="en-US" dirty="0"/>
              <a:t>“cliques.” Ties that extend outward from yourself, gradually encompassing more and more people. 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61C4-B709-4E72-AE9F-273F1D46855C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Group Size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r>
              <a:rPr lang="en-US" b="1" dirty="0" smtClean="0"/>
              <a:t>Small group</a:t>
            </a:r>
            <a:r>
              <a:rPr lang="en-US" dirty="0" smtClean="0"/>
              <a:t> - a group small enough for everyone to interact directly with all other members.</a:t>
            </a:r>
          </a:p>
          <a:p>
            <a:r>
              <a:rPr lang="en-US" dirty="0" smtClean="0"/>
              <a:t>The smaller the group, the more informal it remains.</a:t>
            </a:r>
          </a:p>
          <a:p>
            <a:r>
              <a:rPr lang="en-US" b="1" dirty="0" smtClean="0"/>
              <a:t>Large </a:t>
            </a:r>
            <a:r>
              <a:rPr lang="en-US" b="1" dirty="0"/>
              <a:t>groups </a:t>
            </a:r>
            <a:r>
              <a:rPr lang="en-US" dirty="0"/>
              <a:t>bring with them a </a:t>
            </a:r>
            <a:r>
              <a:rPr lang="en-US" u="sng" dirty="0"/>
              <a:t>diffusion of responsibility</a:t>
            </a:r>
            <a:r>
              <a:rPr lang="en-US" dirty="0"/>
              <a:t>.</a:t>
            </a:r>
          </a:p>
          <a:p>
            <a:r>
              <a:rPr lang="en-US" dirty="0" smtClean="0"/>
              <a:t>As </a:t>
            </a:r>
            <a:r>
              <a:rPr lang="en-US" dirty="0"/>
              <a:t>the group grows in size, members will break into smaller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Allyn &amp; Bacon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803F-D4BA-45E6-9C2A-F460F45F02C7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Dynamics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r>
              <a:rPr lang="en-US" b="1" u="sng"/>
              <a:t>*Group dynamics</a:t>
            </a:r>
            <a:r>
              <a:rPr lang="en-US"/>
              <a:t> - how groups affect us and how we affect groups.</a:t>
            </a:r>
          </a:p>
          <a:p>
            <a:r>
              <a:rPr lang="en-US"/>
              <a:t>Introduced by sociologist George Simmel in the early 1900’s.</a:t>
            </a:r>
          </a:p>
          <a:p>
            <a:endParaRPr lang="en-US" b="1" u="sng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r>
              <a:rPr lang="en-US" sz="2400" b="1" u="sng"/>
              <a:t>A small group</a:t>
            </a:r>
            <a:r>
              <a:rPr lang="en-US" sz="2400"/>
              <a:t> - a group small enough for everyone to interact directly with all other members.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 lvl="1"/>
            <a:r>
              <a:rPr lang="en-US" sz="2000" b="1" u="sng"/>
              <a:t>A dyad</a:t>
            </a:r>
            <a:r>
              <a:rPr lang="en-US" sz="2000"/>
              <a:t> - two people.</a:t>
            </a:r>
          </a:p>
          <a:p>
            <a:pPr lvl="1"/>
            <a:r>
              <a:rPr lang="en-US" sz="2000" b="1" u="sng"/>
              <a:t>A triad</a:t>
            </a:r>
            <a:r>
              <a:rPr lang="en-US" sz="2000"/>
              <a:t> - three people.</a:t>
            </a:r>
          </a:p>
          <a:p>
            <a:pPr lvl="1"/>
            <a:endParaRPr lang="en-US" sz="2000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Allyn &amp; Bacon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60C7-542A-4AE5-BE8C-9AA5E9588374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Group Size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 groups bring with them a diffusion of responsibility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Bystander effect</a:t>
            </a:r>
            <a:endParaRPr lang="en-US" dirty="0"/>
          </a:p>
          <a:p>
            <a:r>
              <a:rPr lang="en-US" dirty="0"/>
              <a:t>The smaller the group, the more informal it remains.</a:t>
            </a:r>
          </a:p>
          <a:p>
            <a:r>
              <a:rPr lang="en-US" dirty="0"/>
              <a:t>As the group grows in size, members will break into smaller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(c) Allyn &amp; Bacon 2002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55E-E5D4-45FB-8101-13315881669C}" type="slidenum">
              <a:rPr lang="en-US"/>
              <a:pPr/>
              <a:t>9</a:t>
            </a:fld>
            <a:endParaRPr lang="en-US"/>
          </a:p>
        </p:txBody>
      </p:sp>
      <p:pic>
        <p:nvPicPr>
          <p:cNvPr id="23554" name="Picture 2" descr="SOSTC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1651</TotalTime>
  <Words>791</Words>
  <Application>Microsoft Office PowerPoint</Application>
  <PresentationFormat>On-screen Show (4:3)</PresentationFormat>
  <Paragraphs>131</Paragraphs>
  <Slides>20</Slides>
  <Notes>11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Cliff</vt:lpstr>
      <vt:lpstr>Slide 1</vt:lpstr>
      <vt:lpstr>Social Groups</vt:lpstr>
      <vt:lpstr>Primary &amp; Secondary Groups</vt:lpstr>
      <vt:lpstr>In Groups and Out Groups</vt:lpstr>
      <vt:lpstr>Reference Groups &amp; Social Networks</vt:lpstr>
      <vt:lpstr>Effects of Group Size</vt:lpstr>
      <vt:lpstr>Group Dynamics</vt:lpstr>
      <vt:lpstr>Effects of Group Size</vt:lpstr>
      <vt:lpstr>Slide 9</vt:lpstr>
      <vt:lpstr>Slide 10</vt:lpstr>
      <vt:lpstr>Slide 11</vt:lpstr>
      <vt:lpstr>Groupthink</vt:lpstr>
      <vt:lpstr>Leadership</vt:lpstr>
      <vt:lpstr>Qualities of Leadership</vt:lpstr>
      <vt:lpstr>Slide 15</vt:lpstr>
      <vt:lpstr>Social Structure</vt:lpstr>
      <vt:lpstr>Slide 17</vt:lpstr>
      <vt:lpstr>Slide 18</vt:lpstr>
      <vt:lpstr>Slide 19</vt:lpstr>
      <vt:lpstr>Roles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of Sociology Fourth Edition</dc:title>
  <dc:creator>Lori Jowell</dc:creator>
  <cp:lastModifiedBy>Ryan Campbell</cp:lastModifiedBy>
  <cp:revision>126</cp:revision>
  <dcterms:created xsi:type="dcterms:W3CDTF">2001-05-16T01:44:45Z</dcterms:created>
  <dcterms:modified xsi:type="dcterms:W3CDTF">2015-01-30T19:25:44Z</dcterms:modified>
</cp:coreProperties>
</file>